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696" r:id="rId4"/>
  </p:sldMasterIdLst>
  <p:notesMasterIdLst>
    <p:notesMasterId r:id="rId64"/>
  </p:notesMasterIdLst>
  <p:sldIdLst>
    <p:sldId id="439" r:id="rId5"/>
    <p:sldId id="486" r:id="rId6"/>
    <p:sldId id="513" r:id="rId7"/>
    <p:sldId id="446" r:id="rId8"/>
    <p:sldId id="379" r:id="rId9"/>
    <p:sldId id="382" r:id="rId10"/>
    <p:sldId id="383" r:id="rId11"/>
    <p:sldId id="306" r:id="rId12"/>
    <p:sldId id="303" r:id="rId13"/>
    <p:sldId id="413" r:id="rId14"/>
    <p:sldId id="483" r:id="rId15"/>
    <p:sldId id="501" r:id="rId16"/>
    <p:sldId id="373" r:id="rId17"/>
    <p:sldId id="415" r:id="rId18"/>
    <p:sldId id="417" r:id="rId19"/>
    <p:sldId id="418" r:id="rId20"/>
    <p:sldId id="376" r:id="rId21"/>
    <p:sldId id="374" r:id="rId22"/>
    <p:sldId id="375" r:id="rId23"/>
    <p:sldId id="410" r:id="rId24"/>
    <p:sldId id="409" r:id="rId25"/>
    <p:sldId id="411" r:id="rId26"/>
    <p:sldId id="420" r:id="rId27"/>
    <p:sldId id="331" r:id="rId28"/>
    <p:sldId id="465" r:id="rId29"/>
    <p:sldId id="502" r:id="rId30"/>
    <p:sldId id="480" r:id="rId31"/>
    <p:sldId id="481" r:id="rId32"/>
    <p:sldId id="503" r:id="rId33"/>
    <p:sldId id="504" r:id="rId34"/>
    <p:sldId id="505" r:id="rId35"/>
    <p:sldId id="506" r:id="rId36"/>
    <p:sldId id="567" r:id="rId37"/>
    <p:sldId id="471" r:id="rId38"/>
    <p:sldId id="467" r:id="rId39"/>
    <p:sldId id="440" r:id="rId40"/>
    <p:sldId id="468" r:id="rId41"/>
    <p:sldId id="469" r:id="rId42"/>
    <p:sldId id="464" r:id="rId43"/>
    <p:sldId id="466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</p14:sldIdLst>
        </p14:section>
        <p14:section name="Charting principles" id="{A8747A81-765A-4E0B-BC40-75FCE16433C4}">
          <p14:sldIdLst>
            <p14:sldId id="513"/>
            <p14:sldId id="446"/>
            <p14:sldId id="379"/>
            <p14:sldId id="382"/>
            <p14:sldId id="383"/>
            <p14:sldId id="306"/>
            <p14:sldId id="303"/>
            <p14:sldId id="413"/>
            <p14:sldId id="483"/>
            <p14:sldId id="501"/>
            <p14:sldId id="373"/>
            <p14:sldId id="415"/>
            <p14:sldId id="417"/>
            <p14:sldId id="418"/>
            <p14:sldId id="376"/>
            <p14:sldId id="374"/>
            <p14:sldId id="375"/>
            <p14:sldId id="410"/>
            <p14:sldId id="409"/>
            <p14:sldId id="411"/>
            <p14:sldId id="420"/>
            <p14:sldId id="331"/>
          </p14:sldIdLst>
        </p14:section>
        <p14:section name="Dataviz heroes" id="{F9FF624C-BBC0-4D7D-9CB1-EFA677A68534}">
          <p14:sldIdLst>
            <p14:sldId id="465"/>
            <p14:sldId id="502"/>
            <p14:sldId id="480"/>
            <p14:sldId id="481"/>
            <p14:sldId id="503"/>
            <p14:sldId id="504"/>
            <p14:sldId id="505"/>
            <p14:sldId id="506"/>
          </p14:sldIdLst>
        </p14:section>
        <p14:section name="The grammar of graphics" id="{95832118-1287-4D00-9A96-A72F54DD1301}">
          <p14:sldIdLst>
            <p14:sldId id="567"/>
            <p14:sldId id="471"/>
            <p14:sldId id="467"/>
            <p14:sldId id="440"/>
            <p14:sldId id="468"/>
            <p14:sldId id="469"/>
            <p14:sldId id="464"/>
            <p14:sldId id="46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Killer charts vs Chartjunk" id="{26550746-192E-42FB-91D8-DD6BCDFCBCF9}">
          <p14:sldIdLst/>
        </p14:section>
        <p14:section name="Code-along" id="{511CB755-2592-4D5F-A80E-EE1518586722}">
          <p14:sldIdLst>
            <p14:sldId id="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D2A93-0D96-4ABA-844B-2E8E18530CA4}" v="7" dt="2024-01-31T10:29:58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80" d="100"/>
          <a:sy n="80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 CSALA" userId="f3f680a857a6f265" providerId="LiveId" clId="{318D2A93-0D96-4ABA-844B-2E8E18530CA4}"/>
    <pc:docChg chg="undo custSel addSld delSld modSld sldOrd addSection delSection modSection">
      <pc:chgData name="Dénes CSALA" userId="f3f680a857a6f265" providerId="LiveId" clId="{318D2A93-0D96-4ABA-844B-2E8E18530CA4}" dt="2024-01-31T10:30:13.784" v="27"/>
      <pc:docMkLst>
        <pc:docMk/>
      </pc:docMkLst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1253248310" sldId="328"/>
        </pc:sldMkLst>
      </pc:sldChg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1319191273" sldId="329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135010846" sldId="440"/>
        </pc:sldMkLst>
      </pc:sldChg>
      <pc:sldChg chg="del">
        <pc:chgData name="Dénes CSALA" userId="f3f680a857a6f265" providerId="LiveId" clId="{318D2A93-0D96-4ABA-844B-2E8E18530CA4}" dt="2024-01-31T10:28:35.740" v="3" actId="18676"/>
        <pc:sldMkLst>
          <pc:docMk/>
          <pc:sldMk cId="4069303533" sldId="448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2039823705" sldId="450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332169600" sldId="452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1743685917" sldId="453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00575366" sldId="454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658459833" sldId="455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196709755" sldId="456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567356003" sldId="457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190610049" sldId="458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216178818" sldId="460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1638349342" sldId="461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2684595309" sldId="464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762940077" sldId="465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4050191090" sldId="466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1890040970" sldId="467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4049053884" sldId="468"/>
        </pc:sldMkLst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478243824" sldId="469"/>
        </pc:sldMkLst>
        <pc:spChg chg="mod">
          <ac:chgData name="Dénes CSALA" userId="f3f680a857a6f265" providerId="LiveId" clId="{318D2A93-0D96-4ABA-844B-2E8E18530CA4}" dt="2024-01-31T10:29:01.712" v="6" actId="27636"/>
          <ac:spMkLst>
            <pc:docMk/>
            <pc:sldMk cId="478243824" sldId="469"/>
            <ac:spMk id="8" creationId="{9CEB05C4-F7F8-42F1-ADD7-3956B4FE2025}"/>
          </ac:spMkLst>
        </pc:spChg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3326193554" sldId="471"/>
        </pc:sldMkLst>
        <pc:spChg chg="mod">
          <ac:chgData name="Dénes CSALA" userId="f3f680a857a6f265" providerId="LiveId" clId="{318D2A93-0D96-4ABA-844B-2E8E18530CA4}" dt="2024-01-31T10:29:01.666" v="5" actId="27636"/>
          <ac:spMkLst>
            <pc:docMk/>
            <pc:sldMk cId="3326193554" sldId="471"/>
            <ac:spMk id="11" creationId="{219A64AB-05E0-413E-BD9E-37F081623A6A}"/>
          </ac:spMkLst>
        </pc:spChg>
      </pc:sldChg>
      <pc:sldChg chg="del">
        <pc:chgData name="Dénes CSALA" userId="f3f680a857a6f265" providerId="LiveId" clId="{318D2A93-0D96-4ABA-844B-2E8E18530CA4}" dt="2024-01-31T10:28:35.740" v="3" actId="18676"/>
        <pc:sldMkLst>
          <pc:docMk/>
          <pc:sldMk cId="3972393453" sldId="477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920466972" sldId="478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936677657" sldId="480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825520827" sldId="481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3596081372" sldId="498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1742443480" sldId="502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3199540335" sldId="503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3158374615" sldId="504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3930259292" sldId="505"/>
        </pc:sldMkLst>
      </pc:sldChg>
      <pc:sldChg chg="ord">
        <pc:chgData name="Dénes CSALA" userId="f3f680a857a6f265" providerId="LiveId" clId="{318D2A93-0D96-4ABA-844B-2E8E18530CA4}" dt="2024-01-31T10:30:13.784" v="27"/>
        <pc:sldMkLst>
          <pc:docMk/>
          <pc:sldMk cId="163395212" sldId="506"/>
        </pc:sldMkLst>
      </pc:sldChg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3562328186" sldId="507"/>
        </pc:sldMkLst>
      </pc:sldChg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746662692" sldId="508"/>
        </pc:sldMkLst>
      </pc:sldChg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407761938" sldId="509"/>
        </pc:sldMkLst>
      </pc:sldChg>
      <pc:sldChg chg="del ord">
        <pc:chgData name="Dénes CSALA" userId="f3f680a857a6f265" providerId="LiveId" clId="{318D2A93-0D96-4ABA-844B-2E8E18530CA4}" dt="2024-01-31T10:29:38.383" v="19" actId="18676"/>
        <pc:sldMkLst>
          <pc:docMk/>
          <pc:sldMk cId="924339747" sldId="510"/>
        </pc:sldMkLst>
      </pc:sldChg>
      <pc:sldChg chg="del">
        <pc:chgData name="Dénes CSALA" userId="f3f680a857a6f265" providerId="LiveId" clId="{318D2A93-0D96-4ABA-844B-2E8E18530CA4}" dt="2024-01-31T10:27:34.228" v="2" actId="18676"/>
        <pc:sldMkLst>
          <pc:docMk/>
          <pc:sldMk cId="1643953318" sldId="512"/>
        </pc:sldMkLst>
      </pc:sldChg>
      <pc:sldChg chg="del">
        <pc:chgData name="Dénes CSALA" userId="f3f680a857a6f265" providerId="LiveId" clId="{318D2A93-0D96-4ABA-844B-2E8E18530CA4}" dt="2024-01-31T10:28:35.740" v="3" actId="18676"/>
        <pc:sldMkLst>
          <pc:docMk/>
          <pc:sldMk cId="3678937028" sldId="514"/>
        </pc:sldMkLst>
      </pc:sldChg>
      <pc:sldChg chg="del">
        <pc:chgData name="Dénes CSALA" userId="f3f680a857a6f265" providerId="LiveId" clId="{318D2A93-0D96-4ABA-844B-2E8E18530CA4}" dt="2024-01-31T10:28:35.740" v="3" actId="18676"/>
        <pc:sldMkLst>
          <pc:docMk/>
          <pc:sldMk cId="1599196781" sldId="516"/>
        </pc:sldMkLst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1678001719" sldId="549"/>
        </pc:sldMkLst>
        <pc:spChg chg="mod">
          <ac:chgData name="Dénes CSALA" userId="f3f680a857a6f265" providerId="LiveId" clId="{318D2A93-0D96-4ABA-844B-2E8E18530CA4}" dt="2024-01-31T10:29:01.746" v="7" actId="27636"/>
          <ac:spMkLst>
            <pc:docMk/>
            <pc:sldMk cId="1678001719" sldId="549"/>
            <ac:spMk id="3" creationId="{0C9B5234-01FB-4BC1-8F08-B28C710CCE0E}"/>
          </ac:spMkLst>
        </pc:spChg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141572654" sldId="550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763230674" sldId="551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1841094970" sldId="552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3533653299" sldId="553"/>
        </pc:sldMkLst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3035066022" sldId="554"/>
        </pc:sldMkLst>
        <pc:spChg chg="mod">
          <ac:chgData name="Dénes CSALA" userId="f3f680a857a6f265" providerId="LiveId" clId="{318D2A93-0D96-4ABA-844B-2E8E18530CA4}" dt="2024-01-31T10:29:01.790" v="8" actId="27636"/>
          <ac:spMkLst>
            <pc:docMk/>
            <pc:sldMk cId="3035066022" sldId="554"/>
            <ac:spMk id="3" creationId="{0C9B5234-01FB-4BC1-8F08-B28C710CCE0E}"/>
          </ac:spMkLst>
        </pc:spChg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1585730633" sldId="555"/>
        </pc:sldMkLst>
        <pc:spChg chg="mod">
          <ac:chgData name="Dénes CSALA" userId="f3f680a857a6f265" providerId="LiveId" clId="{318D2A93-0D96-4ABA-844B-2E8E18530CA4}" dt="2024-01-31T10:29:01.810" v="9" actId="27636"/>
          <ac:spMkLst>
            <pc:docMk/>
            <pc:sldMk cId="1585730633" sldId="555"/>
            <ac:spMk id="14" creationId="{D219F08C-8EF5-4225-AA3F-1EA4DF944014}"/>
          </ac:spMkLst>
        </pc:spChg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421415077" sldId="556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2375528992" sldId="557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2158088739" sldId="558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3840018987" sldId="559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3938956679" sldId="560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4167726172" sldId="561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1671343610" sldId="562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2189748569" sldId="563"/>
        </pc:sldMkLst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3044552965" sldId="564"/>
        </pc:sldMkLst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3909984589" sldId="565"/>
        </pc:sldMkLst>
        <pc:spChg chg="mod">
          <ac:chgData name="Dénes CSALA" userId="f3f680a857a6f265" providerId="LiveId" clId="{318D2A93-0D96-4ABA-844B-2E8E18530CA4}" dt="2024-01-31T10:29:01.863" v="10" actId="27636"/>
          <ac:spMkLst>
            <pc:docMk/>
            <pc:sldMk cId="3909984589" sldId="565"/>
            <ac:spMk id="3" creationId="{0C9B5234-01FB-4BC1-8F08-B28C710CCE0E}"/>
          </ac:spMkLst>
        </pc:spChg>
      </pc:sldChg>
      <pc:sldChg chg="modSp add del mod ord setBg">
        <pc:chgData name="Dénes CSALA" userId="f3f680a857a6f265" providerId="LiveId" clId="{318D2A93-0D96-4ABA-844B-2E8E18530CA4}" dt="2024-01-31T10:30:03.377" v="25"/>
        <pc:sldMkLst>
          <pc:docMk/>
          <pc:sldMk cId="1246735829" sldId="566"/>
        </pc:sldMkLst>
        <pc:spChg chg="mod">
          <ac:chgData name="Dénes CSALA" userId="f3f680a857a6f265" providerId="LiveId" clId="{318D2A93-0D96-4ABA-844B-2E8E18530CA4}" dt="2024-01-31T10:29:02.027" v="11" actId="27636"/>
          <ac:spMkLst>
            <pc:docMk/>
            <pc:sldMk cId="1246735829" sldId="566"/>
            <ac:spMk id="3" creationId="{0C9B5234-01FB-4BC1-8F08-B28C710CCE0E}"/>
          </ac:spMkLst>
        </pc:spChg>
      </pc:sldChg>
      <pc:sldChg chg="add del ord setBg">
        <pc:chgData name="Dénes CSALA" userId="f3f680a857a6f265" providerId="LiveId" clId="{318D2A93-0D96-4ABA-844B-2E8E18530CA4}" dt="2024-01-31T10:30:03.377" v="25"/>
        <pc:sldMkLst>
          <pc:docMk/>
          <pc:sldMk cId="2105519805" sldId="567"/>
        </pc:sldMkLst>
      </pc:sldChg>
      <pc:sldChg chg="addSp add del mod setBg">
        <pc:chgData name="Dénes CSALA" userId="f3f680a857a6f265" providerId="LiveId" clId="{318D2A93-0D96-4ABA-844B-2E8E18530CA4}" dt="2024-01-31T10:29:45.505" v="20" actId="22"/>
        <pc:sldMkLst>
          <pc:docMk/>
          <pc:sldMk cId="1058933024" sldId="568"/>
        </pc:sldMkLst>
        <pc:picChg chg="add">
          <ac:chgData name="Dénes CSALA" userId="f3f680a857a6f265" providerId="LiveId" clId="{318D2A93-0D96-4ABA-844B-2E8E18530CA4}" dt="2024-01-31T10:29:45.505" v="20" actId="22"/>
          <ac:picMkLst>
            <pc:docMk/>
            <pc:sldMk cId="1058933024" sldId="568"/>
            <ac:picMk id="8" creationId="{08620474-D97E-3A95-51F6-EFFBA34F4782}"/>
          </ac:picMkLst>
        </pc:picChg>
      </pc:sldChg>
    </pc:docChg>
  </pc:docChgLst>
  <pc:docChgLst>
    <pc:chgData name="Dénes" userId="f3f680a857a6f265" providerId="LiveId" clId="{0ED848F9-9953-430B-B934-3774FA6ACC69}"/>
    <pc:docChg chg="delSld modSld sldOrd delMainMaster addSection delSection modSection">
      <pc:chgData name="Dénes" userId="f3f680a857a6f265" providerId="LiveId" clId="{0ED848F9-9953-430B-B934-3774FA6ACC69}" dt="2023-09-15T04:17:34.725" v="33" actId="17851"/>
      <pc:docMkLst>
        <pc:docMk/>
      </pc:docMkLst>
      <pc:sldChg chg="del">
        <pc:chgData name="Dénes" userId="f3f680a857a6f265" providerId="LiveId" clId="{0ED848F9-9953-430B-B934-3774FA6ACC69}" dt="2023-09-15T04:08:15.656" v="0" actId="47"/>
        <pc:sldMkLst>
          <pc:docMk/>
          <pc:sldMk cId="4268940361" sldId="258"/>
        </pc:sldMkLst>
      </pc:sldChg>
      <pc:sldChg chg="del">
        <pc:chgData name="Dénes" userId="f3f680a857a6f265" providerId="LiveId" clId="{0ED848F9-9953-430B-B934-3774FA6ACC69}" dt="2023-09-15T04:11:50.907" v="9" actId="47"/>
        <pc:sldMkLst>
          <pc:docMk/>
          <pc:sldMk cId="2503547247" sldId="260"/>
        </pc:sldMkLst>
      </pc:sldChg>
      <pc:sldChg chg="modSp mod">
        <pc:chgData name="Dénes" userId="f3f680a857a6f265" providerId="LiveId" clId="{0ED848F9-9953-430B-B934-3774FA6ACC69}" dt="2023-09-15T04:12:23.764" v="13" actId="20577"/>
        <pc:sldMkLst>
          <pc:docMk/>
          <pc:sldMk cId="2137618512" sldId="417"/>
        </pc:sldMkLst>
        <pc:spChg chg="mod">
          <ac:chgData name="Dénes" userId="f3f680a857a6f265" providerId="LiveId" clId="{0ED848F9-9953-430B-B934-3774FA6ACC69}" dt="2023-09-15T04:12:23.764" v="13" actId="20577"/>
          <ac:spMkLst>
            <pc:docMk/>
            <pc:sldMk cId="2137618512" sldId="417"/>
            <ac:spMk id="4" creationId="{1541876F-7425-1845-8791-BABED84155E3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5010846" sldId="4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85463497" sldId="4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55718488" sldId="445"/>
        </pc:sldMkLst>
      </pc:sldChg>
      <pc:sldChg chg="del">
        <pc:chgData name="Dénes" userId="f3f680a857a6f265" providerId="LiveId" clId="{0ED848F9-9953-430B-B934-3774FA6ACC69}" dt="2023-09-15T04:16:45.918" v="27" actId="47"/>
        <pc:sldMkLst>
          <pc:docMk/>
          <pc:sldMk cId="4016547834" sldId="447"/>
        </pc:sldMkLst>
      </pc:sldChg>
      <pc:sldChg chg="modSp mod ord">
        <pc:chgData name="Dénes" userId="f3f680a857a6f265" providerId="LiveId" clId="{0ED848F9-9953-430B-B934-3774FA6ACC69}" dt="2023-09-15T04:16:18.757" v="24" actId="207"/>
        <pc:sldMkLst>
          <pc:docMk/>
          <pc:sldMk cId="4069303533" sldId="448"/>
        </pc:sldMkLst>
        <pc:spChg chg="mod">
          <ac:chgData name="Dénes" userId="f3f680a857a6f265" providerId="LiveId" clId="{0ED848F9-9953-430B-B934-3774FA6ACC69}" dt="2023-09-15T04:16:18.757" v="24" actId="207"/>
          <ac:spMkLst>
            <pc:docMk/>
            <pc:sldMk cId="4069303533" sldId="448"/>
            <ac:spMk id="3" creationId="{28F4464D-1CC1-4F92-88A3-886123E31DD5}"/>
          </ac:spMkLst>
        </pc:spChg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14746924" sldId="4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3053604" sldId="4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84595309" sldId="4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0191090" sldId="4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90040970" sldId="4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49053884" sldId="4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8243824" sldId="4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64349983" sldId="4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26193554" sldId="4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3168073" sldId="4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39673507" sldId="482"/>
        </pc:sldMkLst>
      </pc:sldChg>
      <pc:sldChg chg="del">
        <pc:chgData name="Dénes" userId="f3f680a857a6f265" providerId="LiveId" clId="{0ED848F9-9953-430B-B934-3774FA6ACC69}" dt="2023-09-15T04:16:24.651" v="25" actId="47"/>
        <pc:sldMkLst>
          <pc:docMk/>
          <pc:sldMk cId="2324782681" sldId="4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30283105" sldId="485"/>
        </pc:sldMkLst>
      </pc:sldChg>
      <pc:sldChg chg="ord">
        <pc:chgData name="Dénes" userId="f3f680a857a6f265" providerId="LiveId" clId="{0ED848F9-9953-430B-B934-3774FA6ACC69}" dt="2023-09-15T04:08:50.519" v="3"/>
        <pc:sldMkLst>
          <pc:docMk/>
          <pc:sldMk cId="1374648882" sldId="4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09928843" sldId="4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55074266" sldId="4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93989411" sldId="4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3482004" sldId="4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7337742" sldId="4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66219142" sldId="4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0729840" sldId="4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85453757" sldId="496"/>
        </pc:sldMkLst>
      </pc:sldChg>
      <pc:sldChg chg="del">
        <pc:chgData name="Dénes" userId="f3f680a857a6f265" providerId="LiveId" clId="{0ED848F9-9953-430B-B934-3774FA6ACC69}" dt="2023-09-15T04:11:55.158" v="10" actId="47"/>
        <pc:sldMkLst>
          <pc:docMk/>
          <pc:sldMk cId="3338296468" sldId="499"/>
        </pc:sldMkLst>
      </pc:sldChg>
      <pc:sldChg chg="del">
        <pc:chgData name="Dénes" userId="f3f680a857a6f265" providerId="LiveId" clId="{0ED848F9-9953-430B-B934-3774FA6ACC69}" dt="2023-09-15T04:11:56.736" v="11" actId="47"/>
        <pc:sldMkLst>
          <pc:docMk/>
          <pc:sldMk cId="3611068712" sldId="500"/>
        </pc:sldMkLst>
      </pc:sldChg>
      <pc:sldChg chg="del">
        <pc:chgData name="Dénes" userId="f3f680a857a6f265" providerId="LiveId" clId="{0ED848F9-9953-430B-B934-3774FA6ACC69}" dt="2023-09-15T04:17:05.019" v="28" actId="2696"/>
        <pc:sldMkLst>
          <pc:docMk/>
          <pc:sldMk cId="322112162" sldId="511"/>
        </pc:sldMkLst>
      </pc:sldChg>
      <pc:sldChg chg="del">
        <pc:chgData name="Dénes" userId="f3f680a857a6f265" providerId="LiveId" clId="{0ED848F9-9953-430B-B934-3774FA6ACC69}" dt="2023-09-15T04:16:43.102" v="26" actId="47"/>
        <pc:sldMkLst>
          <pc:docMk/>
          <pc:sldMk cId="140558339" sldId="5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10739805" sldId="5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6609173" sldId="5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57731013" sldId="5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78067780" sldId="5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6991197" sldId="5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685525366" sldId="5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54300989" sldId="5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8451723" sldId="5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0811817" sldId="5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11389124" sldId="5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94762871" sldId="5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71022396" sldId="5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98204450" sldId="5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65399229" sldId="5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2929952" sldId="5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99071343" sldId="5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29685228" sldId="5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37192248" sldId="5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9722573" sldId="5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2307292" sldId="5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01637359" sldId="5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6971036" sldId="5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1117172" sldId="5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29759038" sldId="5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52342405" sldId="5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82482272" sldId="5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18087419" sldId="5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299651" sldId="54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12645442" sldId="5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18353975" sldId="5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1841930" sldId="5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4321118" sldId="5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8001719" sldId="5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1572654" sldId="5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3230674" sldId="5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41094970" sldId="5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33653299" sldId="5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35066022" sldId="5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85730633" sldId="5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415077" sldId="5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75528992" sldId="5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58088739" sldId="5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40018987" sldId="5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38956679" sldId="5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67726172" sldId="5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71343610" sldId="5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89748569" sldId="5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4552965" sldId="5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09984589" sldId="5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46735829" sldId="5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519805" sldId="5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58933024" sldId="5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60297229" sldId="5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40093772" sldId="5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53503815" sldId="5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98535393" sldId="5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2864340" sldId="5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856053704" sldId="5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66100698" sldId="5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85251360" sldId="5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48149650" sldId="5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3433126" sldId="5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34710729" sldId="5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3315060" sldId="5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2209268" sldId="5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72022794" sldId="5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37206304" sldId="5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72939313" sldId="5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4599552" sldId="5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82413280" sldId="5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93932739" sldId="58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47450586" sldId="58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70993883" sldId="58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34167973" sldId="59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11904420" sldId="59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7289086" sldId="59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04862871" sldId="59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32224661" sldId="59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094883228" sldId="59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579085992" sldId="59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25727134" sldId="59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84488536" sldId="59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956501485" sldId="59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8728460" sldId="60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98095728" sldId="60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51544127" sldId="60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61152640" sldId="60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291507706" sldId="60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01523271" sldId="60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40139272" sldId="60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5655249" sldId="60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23244745" sldId="60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08627582" sldId="60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17226998" sldId="61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19659140" sldId="61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15789903" sldId="61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20175225" sldId="61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40875762" sldId="61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69459795" sldId="61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4133328" sldId="61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00687883" sldId="61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84280639" sldId="61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227771505" sldId="61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66370481" sldId="62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33249246" sldId="62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4301959" sldId="62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12152195" sldId="62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09455462" sldId="62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6561978" sldId="62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92402151" sldId="62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894779402" sldId="62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031287000" sldId="62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8829106" sldId="62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2589951" sldId="63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9986046" sldId="63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44888389" sldId="63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1237832" sldId="63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50520625" sldId="63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74182362" sldId="63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79913411" sldId="63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546178986" sldId="63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46541603" sldId="63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811068638" sldId="63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315468881" sldId="64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20493020" sldId="64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05325210" sldId="64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60237070" sldId="64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85673281" sldId="64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34022622" sldId="64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949465878" sldId="64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443354086" sldId="64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7952291" sldId="64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54182889" sldId="65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93894172" sldId="65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9359540" sldId="65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76473387" sldId="65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8447666" sldId="65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29896449" sldId="65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045494086" sldId="65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81780004" sldId="65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765039677" sldId="65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199338660" sldId="65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394557890" sldId="66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524994220" sldId="66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00206198" sldId="66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0891492" sldId="66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67339752" sldId="66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40099556" sldId="66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00078454" sldId="66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33446859" sldId="66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141724372" sldId="66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44061213" sldId="66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789399488" sldId="67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755661096" sldId="67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100787838" sldId="67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1694689016" sldId="67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693570128" sldId="67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79376524" sldId="67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28760493" sldId="67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21571828" sldId="677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358359429" sldId="678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871239153" sldId="679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468128745" sldId="680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568492468" sldId="681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900327486" sldId="682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611404709" sldId="683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993964228" sldId="684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493955606" sldId="685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225877180" sldId="686"/>
        </pc:sldMkLst>
      </pc:sldChg>
      <pc:sldChg chg="del">
        <pc:chgData name="Dénes" userId="f3f680a857a6f265" providerId="LiveId" clId="{0ED848F9-9953-430B-B934-3774FA6ACC69}" dt="2023-09-15T04:08:15.656" v="0" actId="47"/>
        <pc:sldMkLst>
          <pc:docMk/>
          <pc:sldMk cId="3133894532" sldId="687"/>
        </pc:sldMkLst>
      </pc:sldChg>
      <pc:sldMasterChg chg="del delSldLayout">
        <pc:chgData name="Dénes" userId="f3f680a857a6f265" providerId="LiveId" clId="{0ED848F9-9953-430B-B934-3774FA6ACC69}" dt="2023-09-15T04:08:15.656" v="0" actId="47"/>
        <pc:sldMasterMkLst>
          <pc:docMk/>
          <pc:sldMasterMk cId="1341570318" sldId="2147483672"/>
        </pc:sldMasterMkLst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26943439" sldId="2147483673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908206781" sldId="2147483674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270211669" sldId="2147483675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790033593" sldId="2147483676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4005547968" sldId="2147483677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086543081" sldId="2147483678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2533917596" sldId="2147483679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47963263" sldId="2147483680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133639331" sldId="2147483681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1518044093" sldId="2147483682"/>
          </pc:sldLayoutMkLst>
        </pc:sldLayoutChg>
        <pc:sldLayoutChg chg="del">
          <pc:chgData name="Dénes" userId="f3f680a857a6f265" providerId="LiveId" clId="{0ED848F9-9953-430B-B934-3774FA6ACC69}" dt="2023-09-15T04:08:15.656" v="0" actId="47"/>
          <pc:sldLayoutMkLst>
            <pc:docMk/>
            <pc:sldMasterMk cId="1341570318" sldId="2147483672"/>
            <pc:sldLayoutMk cId="966845180" sldId="2147483683"/>
          </pc:sldLayoutMkLst>
        </pc:sldLayoutChg>
      </pc:sldMasterChg>
    </pc:docChg>
  </pc:docChgLst>
  <pc:docChgLst>
    <pc:chgData name="Dénes" userId="f3f680a857a6f265" providerId="LiveId" clId="{BDBE6496-8B43-40A2-8D74-2CC5C1542BA4}"/>
    <pc:docChg chg="undo custSel addSld delSld modSld sldOrd modSection">
      <pc:chgData name="Dénes" userId="f3f680a857a6f265" providerId="LiveId" clId="{BDBE6496-8B43-40A2-8D74-2CC5C1542BA4}" dt="2023-09-15T05:13:53.761" v="98" actId="2890"/>
      <pc:docMkLst>
        <pc:docMk/>
      </pc:docMkLst>
      <pc:sldChg chg="add ord">
        <pc:chgData name="Dénes" userId="f3f680a857a6f265" providerId="LiveId" clId="{BDBE6496-8B43-40A2-8D74-2CC5C1542BA4}" dt="2023-09-15T05:10:15.232" v="92"/>
        <pc:sldMkLst>
          <pc:docMk/>
          <pc:sldMk cId="1548595177" sldId="439"/>
        </pc:sldMkLst>
      </pc:sldChg>
      <pc:sldChg chg="modSp mod">
        <pc:chgData name="Dénes" userId="f3f680a857a6f265" providerId="LiveId" clId="{BDBE6496-8B43-40A2-8D74-2CC5C1542BA4}" dt="2023-09-15T05:13:49.165" v="96" actId="1076"/>
        <pc:sldMkLst>
          <pc:docMk/>
          <pc:sldMk cId="4069303533" sldId="448"/>
        </pc:sldMkLst>
        <pc:spChg chg="mod">
          <ac:chgData name="Dénes" userId="f3f680a857a6f265" providerId="LiveId" clId="{BDBE6496-8B43-40A2-8D74-2CC5C1542BA4}" dt="2023-09-15T05:13:46.155" v="95" actId="1076"/>
          <ac:spMkLst>
            <pc:docMk/>
            <pc:sldMk cId="4069303533" sldId="448"/>
            <ac:spMk id="2" creationId="{FC4383FA-EEB7-47D9-935D-7234D206AD1E}"/>
          </ac:spMkLst>
        </pc:spChg>
        <pc:spChg chg="mod">
          <ac:chgData name="Dénes" userId="f3f680a857a6f265" providerId="LiveId" clId="{BDBE6496-8B43-40A2-8D74-2CC5C1542BA4}" dt="2023-09-15T05:13:49.165" v="96" actId="1076"/>
          <ac:spMkLst>
            <pc:docMk/>
            <pc:sldMk cId="4069303533" sldId="448"/>
            <ac:spMk id="3" creationId="{28F4464D-1CC1-4F92-88A3-886123E31DD5}"/>
          </ac:spMkLst>
        </pc:spChg>
      </pc:sldChg>
      <pc:sldChg chg="modSp mod">
        <pc:chgData name="Dénes" userId="f3f680a857a6f265" providerId="LiveId" clId="{BDBE6496-8B43-40A2-8D74-2CC5C1542BA4}" dt="2023-09-15T04:50:10.081" v="88" actId="1076"/>
        <pc:sldMkLst>
          <pc:docMk/>
          <pc:sldMk cId="1743685917" sldId="453"/>
        </pc:sldMkLst>
        <pc:picChg chg="mod modCrop">
          <ac:chgData name="Dénes" userId="f3f680a857a6f265" providerId="LiveId" clId="{BDBE6496-8B43-40A2-8D74-2CC5C1542BA4}" dt="2023-09-15T04:50:10.081" v="88" actId="1076"/>
          <ac:picMkLst>
            <pc:docMk/>
            <pc:sldMk cId="1743685917" sldId="453"/>
            <ac:picMk id="6" creationId="{74115C9D-A2D4-4903-9446-234A84E0677C}"/>
          </ac:picMkLst>
        </pc:picChg>
      </pc:sldChg>
      <pc:sldChg chg="addSp delSp modSp mod">
        <pc:chgData name="Dénes" userId="f3f680a857a6f265" providerId="LiveId" clId="{BDBE6496-8B43-40A2-8D74-2CC5C1542BA4}" dt="2023-09-15T04:48:43.363" v="80" actId="1076"/>
        <pc:sldMkLst>
          <pc:docMk/>
          <pc:sldMk cId="300575366" sldId="454"/>
        </pc:sldMkLst>
        <pc:spChg chg="add mod">
          <ac:chgData name="Dénes" userId="f3f680a857a6f265" providerId="LiveId" clId="{BDBE6496-8B43-40A2-8D74-2CC5C1542BA4}" dt="2023-09-15T04:48:43.363" v="80" actId="1076"/>
          <ac:spMkLst>
            <pc:docMk/>
            <pc:sldMk cId="300575366" sldId="454"/>
            <ac:spMk id="4" creationId="{710094D4-95CB-BA29-D031-E9993C127E18}"/>
          </ac:spMkLst>
        </pc:spChg>
        <pc:picChg chg="del">
          <ac:chgData name="Dénes" userId="f3f680a857a6f265" providerId="LiveId" clId="{BDBE6496-8B43-40A2-8D74-2CC5C1542BA4}" dt="2023-09-15T04:46:34.062" v="55" actId="478"/>
          <ac:picMkLst>
            <pc:docMk/>
            <pc:sldMk cId="300575366" sldId="454"/>
            <ac:picMk id="5" creationId="{EF839A12-4B9F-4BFD-9929-42FE27C15B75}"/>
          </ac:picMkLst>
        </pc:picChg>
      </pc:sldChg>
      <pc:sldChg chg="modSp mod">
        <pc:chgData name="Dénes" userId="f3f680a857a6f265" providerId="LiveId" clId="{BDBE6496-8B43-40A2-8D74-2CC5C1542BA4}" dt="2023-09-15T04:50:23.056" v="89" actId="1076"/>
        <pc:sldMkLst>
          <pc:docMk/>
          <pc:sldMk cId="196709755" sldId="456"/>
        </pc:sldMkLst>
        <pc:picChg chg="mod">
          <ac:chgData name="Dénes" userId="f3f680a857a6f265" providerId="LiveId" clId="{BDBE6496-8B43-40A2-8D74-2CC5C1542BA4}" dt="2023-09-15T04:50:23.056" v="89" actId="1076"/>
          <ac:picMkLst>
            <pc:docMk/>
            <pc:sldMk cId="196709755" sldId="456"/>
            <ac:picMk id="7" creationId="{9EF2AD4E-7909-4453-8E9A-07A9EC6093EF}"/>
          </ac:picMkLst>
        </pc:picChg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601105788" sldId="472"/>
        </pc:sldMkLst>
      </pc:sldChg>
      <pc:sldChg chg="add del">
        <pc:chgData name="Dénes" userId="f3f680a857a6f265" providerId="LiveId" clId="{BDBE6496-8B43-40A2-8D74-2CC5C1542BA4}" dt="2023-09-15T04:44:34.513" v="2" actId="2696"/>
        <pc:sldMkLst>
          <pc:docMk/>
          <pc:sldMk cId="234928546" sldId="473"/>
        </pc:sldMkLst>
      </pc:sldChg>
      <pc:sldChg chg="add del">
        <pc:chgData name="Dénes" userId="f3f680a857a6f265" providerId="LiveId" clId="{BDBE6496-8B43-40A2-8D74-2CC5C1542BA4}" dt="2023-09-15T04:32:26.075" v="1" actId="2696"/>
        <pc:sldMkLst>
          <pc:docMk/>
          <pc:sldMk cId="3972393453" sldId="477"/>
        </pc:sldMkLst>
      </pc:sldChg>
      <pc:sldChg chg="modSp">
        <pc:chgData name="Dénes" userId="f3f680a857a6f265" providerId="LiveId" clId="{BDBE6496-8B43-40A2-8D74-2CC5C1542BA4}" dt="2023-09-15T04:46:22.124" v="54"/>
        <pc:sldMkLst>
          <pc:docMk/>
          <pc:sldMk cId="920466972" sldId="478"/>
        </pc:sldMkLst>
        <pc:picChg chg="mod">
          <ac:chgData name="Dénes" userId="f3f680a857a6f265" providerId="LiveId" clId="{BDBE6496-8B43-40A2-8D74-2CC5C1542BA4}" dt="2023-09-15T04:46:22.124" v="54"/>
          <ac:picMkLst>
            <pc:docMk/>
            <pc:sldMk cId="920466972" sldId="478"/>
            <ac:picMk id="2050" creationId="{A052E327-152A-41B3-AE33-4893CDB9803D}"/>
          </ac:picMkLst>
        </pc:picChg>
      </pc:sldChg>
      <pc:sldChg chg="add del">
        <pc:chgData name="Dénes" userId="f3f680a857a6f265" providerId="LiveId" clId="{BDBE6496-8B43-40A2-8D74-2CC5C1542BA4}" dt="2023-09-15T05:13:53.761" v="98" actId="2890"/>
        <pc:sldMkLst>
          <pc:docMk/>
          <pc:sldMk cId="2132556835" sldId="5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  <c:max val="46"/>
          <c:min val="32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2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8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Debt interest </a:t>
            </a:r>
          </a:p>
          <a:p>
            <a:pPr>
              <a:defRPr/>
            </a:pPr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% of GDP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88482070696856E-2"/>
          <c:y val="0.30658062809130576"/>
          <c:w val="0.9425292027963772"/>
          <c:h val="0.5769096626607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21F-4259-BA4C-36A7B4B400CA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1F-4259-BA4C-36A7B4B400CA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21F-4259-BA4C-36A7B4B400CA}"/>
              </c:ext>
            </c:extLst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1F-4259-BA4C-36A7B4B400CA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21F-4259-BA4C-36A7B4B400CA}"/>
              </c:ext>
            </c:extLst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1F-4259-BA4C-36A7B4B400C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1.7000000000000002"/>
        </c:scaling>
        <c:delete val="1"/>
        <c:axPos val="l"/>
        <c:numFmt formatCode="0.0" sourceLinked="1"/>
        <c:majorTickMark val="none"/>
        <c:minorTickMark val="none"/>
        <c:tickLblPos val="nextTo"/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123856209150333E-2"/>
          <c:y val="0.17651827675672166"/>
          <c:w val="0.88267352941176469"/>
          <c:h val="0.671816013071895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5E-48B9-95B4-0998E65A1BA7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E-48B9-95B4-0998E65A1BA7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5E-48B9-95B4-0998E65A1BA7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E-48B9-95B4-0998E65A1BA7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5E-48B9-95B4-0998E65A1BA7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E-48B9-95B4-0998E65A1BA7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2.25812E-7</cdr:x>
      <cdr:y>0</cdr:y>
    </cdr:from>
    <cdr:to>
      <cdr:x>0.16613</cdr:x>
      <cdr:y>0.28354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F271A7A-AF4B-4104-9C31-6D0959BAB98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" y="0"/>
          <a:ext cx="1471378" cy="96382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0.01918</cdr:y>
    </cdr:from>
    <cdr:to>
      <cdr:x>0.14941</cdr:x>
      <cdr:y>0.16859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419F112-080F-49FD-B478-A23768656BE0}"/>
            </a:ext>
          </a:extLst>
        </cdr:cNvPr>
        <cdr:cNvSpPr txBox="1"/>
      </cdr:nvSpPr>
      <cdr:spPr>
        <a:xfrm xmlns:a="http://schemas.openxmlformats.org/drawingml/2006/main">
          <a:off x="0" y="11739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800" b="1" dirty="0">
              <a:solidFill>
                <a:srgbClr val="0070C0"/>
              </a:solidFill>
            </a:rPr>
            <a:t>Always 2% - the remarkable stability of the UK debt interest</a:t>
          </a:r>
        </a:p>
        <a:p xmlns:a="http://schemas.openxmlformats.org/drawingml/2006/main">
          <a:r>
            <a:rPr lang="en-GB" sz="1400" i="1" dirty="0"/>
            <a:t>Interest payments on UK national debt as a % of GDP</a:t>
          </a:r>
          <a:endParaRPr lang="en-GB" sz="1100" i="1" dirty="0"/>
        </a:p>
      </cdr:txBody>
    </cdr:sp>
  </cdr:relSizeAnchor>
  <cdr:relSizeAnchor xmlns:cdr="http://schemas.openxmlformats.org/drawingml/2006/chartDrawing">
    <cdr:from>
      <cdr:x>0.43671</cdr:x>
      <cdr:y>0.17347</cdr:y>
    </cdr:from>
    <cdr:to>
      <cdr:x>0.43671</cdr:x>
      <cdr:y>0.85069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A61CFFE5-58F4-4A4B-B633-910D1DE49402}"/>
            </a:ext>
          </a:extLst>
        </cdr:cNvPr>
        <cdr:cNvCxnSpPr/>
      </cdr:nvCxnSpPr>
      <cdr:spPr>
        <a:xfrm xmlns:a="http://schemas.openxmlformats.org/drawingml/2006/main">
          <a:off x="2672695" y="1061611"/>
          <a:ext cx="0" cy="414461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96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9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5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437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7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0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list – based on theoretical considerations of semiology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22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00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Mackinlay’s list – based on his experiments with computer graphics, trying to automate and formalize the creation of charts</a:t>
            </a:r>
          </a:p>
          <a:p>
            <a:r>
              <a:rPr lang="en-US" dirty="0"/>
              <a:t>The first charting algorithms. The Vega visual language/grammar is built on </a:t>
            </a:r>
            <a:r>
              <a:rPr lang="en-US" dirty="0" err="1"/>
              <a:t>Mackilnay’s</a:t>
            </a:r>
            <a:r>
              <a:rPr lang="en-US" dirty="0"/>
              <a:t> 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22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76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0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13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74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942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57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55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97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31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60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https://homes.cs.washington.edu/~jheer/files/zoo/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97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97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5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7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2E43F-F50B-4B1B-9EA7-8B2CAD8965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14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8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8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5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8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5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58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31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327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67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2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285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3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245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46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3713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3504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833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155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8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25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0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ft.com/content/eddedee3-669d-42cc-9597-33609a8bff99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isingdata.com/" TargetMode="External"/><Relationship Id="rId3" Type="http://schemas.openxmlformats.org/officeDocument/2006/relationships/hyperlink" Target="https://homes.cs.washington.edu/~jheer/files/zoo/" TargetMode="External"/><Relationship Id="rId7" Type="http://schemas.openxmlformats.org/officeDocument/2006/relationships/hyperlink" Target="https://www.d3-graph-gallery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ramener.github.io/visual-vocabulary-vega/" TargetMode="External"/><Relationship Id="rId5" Type="http://schemas.openxmlformats.org/officeDocument/2006/relationships/hyperlink" Target="http://ft-interactive.github.io/visual-vocabulary/" TargetMode="External"/><Relationship Id="rId4" Type="http://schemas.openxmlformats.org/officeDocument/2006/relationships/hyperlink" Target="https://github.com/EconomicsObservatory/ECOvisualisations/tree/main/guidelines" TargetMode="External"/><Relationship Id="rId9" Type="http://schemas.openxmlformats.org/officeDocument/2006/relationships/hyperlink" Target="http://chartmaker.visualisingdata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EDC3854-6FC5-45D5-A3D7-E07C8EE9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64" y="908721"/>
            <a:ext cx="8820472" cy="52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2C7764-4376-4ABA-8738-51FB83379C15}"/>
              </a:ext>
            </a:extLst>
          </p:cNvPr>
          <p:cNvSpPr txBox="1"/>
          <p:nvPr/>
        </p:nvSpPr>
        <p:spPr>
          <a:xfrm>
            <a:off x="1656539" y="6381329"/>
            <a:ext cx="3079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Daily Mail, November 20</a:t>
            </a:r>
            <a:r>
              <a:rPr kumimoji="0" lang="en-GB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2020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45355-1CA1-0ACF-F33F-BF6AE82C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40" y="2218192"/>
            <a:ext cx="6243132" cy="44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75F59-D83C-7053-441E-9BF2018D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64" y="268151"/>
            <a:ext cx="4804506" cy="4864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FAAE6-1106-B740-5377-79B7F7B77C0E}"/>
              </a:ext>
            </a:extLst>
          </p:cNvPr>
          <p:cNvSpPr txBox="1"/>
          <p:nvPr/>
        </p:nvSpPr>
        <p:spPr>
          <a:xfrm>
            <a:off x="436964" y="5281022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https://www.ft.com/content/eddedee3-669d-42cc-9597-33609a8bff99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98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922" y="183758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Two worked examples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wrong here? And how can we improve things?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74" y="0"/>
            <a:ext cx="3333626" cy="31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149820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41876F-7425-1845-8791-BABED8415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402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same data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Different stories</a:t>
            </a:r>
          </a:p>
        </p:txBody>
      </p:sp>
    </p:spTree>
    <p:extLst>
      <p:ext uri="{BB962C8B-B14F-4D97-AF65-F5344CB8AC3E}">
        <p14:creationId xmlns:p14="http://schemas.microsoft.com/office/powerpoint/2010/main" val="213761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1"/>
    </mc:Choice>
    <mc:Fallback xmlns="">
      <p:transition spd="slow" advTm="235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380387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52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969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322314" y="1529604"/>
          <a:ext cx="7547372" cy="3792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431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76" y="2259947"/>
            <a:ext cx="6774672" cy="26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2827022" y="5344342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203515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708664" y="1912327"/>
          <a:ext cx="6642688" cy="254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29B490-4330-4D54-A0C1-D8F2516F8B2D}"/>
              </a:ext>
            </a:extLst>
          </p:cNvPr>
          <p:cNvSpPr txBox="1"/>
          <p:nvPr/>
        </p:nvSpPr>
        <p:spPr>
          <a:xfrm>
            <a:off x="3759444" y="1912327"/>
            <a:ext cx="57700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Calibri"/>
                <a:ea typeface="+mn-ea"/>
                <a:cs typeface="+mn-cs"/>
              </a:rPr>
              <a:t>SHARE OF NATIONAL INCOME SPENT ON UK DEBT</a:t>
            </a:r>
          </a:p>
        </p:txBody>
      </p:sp>
    </p:spTree>
    <p:extLst>
      <p:ext uri="{BB962C8B-B14F-4D97-AF65-F5344CB8AC3E}">
        <p14:creationId xmlns:p14="http://schemas.microsoft.com/office/powerpoint/2010/main" val="399811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801000" y="1164285"/>
          <a:ext cx="4590000" cy="459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440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6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3FA8AA4-41FD-2E43-B63B-33D8F8852320}"/>
              </a:ext>
            </a:extLst>
          </p:cNvPr>
          <p:cNvSpPr/>
          <p:nvPr/>
        </p:nvSpPr>
        <p:spPr>
          <a:xfrm>
            <a:off x="1562100" y="549166"/>
            <a:ext cx="7962900" cy="60802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 descr="https://www.ft.com/__origami/service/image/v2/images/raw/http%3A%2F%2Fcom.ft.imagepublish.prod.s3.amazonaws.com%2Fa3eaaf48-d128-11e7-b781-794ce08b24dc?source=next&amp;quality=highest&amp;width=7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/>
          <a:stretch/>
        </p:blipFill>
        <p:spPr bwMode="auto">
          <a:xfrm>
            <a:off x="2211473" y="549166"/>
            <a:ext cx="6631826" cy="591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56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Dataviz heroes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Playfair, Nightingale and other pioneers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5CF87-B843-AD42-B95C-5C133E0CE659}"/>
              </a:ext>
            </a:extLst>
          </p:cNvPr>
          <p:cNvSpPr/>
          <p:nvPr/>
        </p:nvSpPr>
        <p:spPr>
          <a:xfrm>
            <a:off x="563365" y="379572"/>
            <a:ext cx="5532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William Playfair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Born in 1759, William Playfair invented the chart.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The Commercial and Political Atlas (1785)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 which featured 40 charts covering trade, debt, expenditure and other economic matters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Playfair was the first to add the vertical axis (previous charts did not have this feature, meaning the way data were stacked vertically meant nothing).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His charts were relevant to policy. Playfair made charts that demand those in charge of policy to pay attention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05EBC-56D7-7940-9E41-3F1E1B3DB148}"/>
              </a:ext>
            </a:extLst>
          </p:cNvPr>
          <p:cNvSpPr txBox="1"/>
          <p:nvPr/>
        </p:nvSpPr>
        <p:spPr>
          <a:xfrm>
            <a:off x="6692904" y="4627391"/>
            <a:ext cx="4776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Information,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defaced.”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picture containing text, wall, person, person&#10;&#10;Description automatically generated">
            <a:extLst>
              <a:ext uri="{FF2B5EF4-FFF2-40B4-BE49-F238E27FC236}">
                <a16:creationId xmlns:a16="http://schemas.microsoft.com/office/drawing/2014/main" id="{1AE709EA-0332-A248-B96E-3697A0BD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97" y="660949"/>
            <a:ext cx="3555998" cy="36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onic Visionaries of Design — William Playfair | by Corsair&amp;#39;s Publishing |  Charting Ahead">
            <a:extLst>
              <a:ext uri="{FF2B5EF4-FFF2-40B4-BE49-F238E27FC236}">
                <a16:creationId xmlns:a16="http://schemas.microsoft.com/office/drawing/2014/main" id="{888300B7-3CF0-48B7-B611-342C5496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2" y="1389530"/>
            <a:ext cx="8913280" cy="52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94F3C9-48CD-4A2A-A742-3BAAFDEA9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938" y="386319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Politics and trade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7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: Chart by William Playfair (1821) showing the price of wheat and... |  Download Scientific Diagram">
            <a:extLst>
              <a:ext uri="{FF2B5EF4-FFF2-40B4-BE49-F238E27FC236}">
                <a16:creationId xmlns:a16="http://schemas.microsoft.com/office/drawing/2014/main" id="{3E0DBF02-7DF3-40A2-9F69-1DDBF8D7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9" y="1253737"/>
            <a:ext cx="10030711" cy="5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20430-BC3F-462B-B8D9-54C9D8DE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8" y="215990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Real wages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20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E467D-3E31-0541-88BD-47F1EF169759}"/>
              </a:ext>
            </a:extLst>
          </p:cNvPr>
          <p:cNvSpPr/>
          <p:nvPr/>
        </p:nvSpPr>
        <p:spPr>
          <a:xfrm>
            <a:off x="563365" y="379572"/>
            <a:ext cx="60525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Florence Nightingale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Born in 1820, she was a disruptor of both medicine and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Statistician, campaigner, nurse, and inventor, she is best known as the founder of modern nursing: the lady with the lamp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After working on the frontline during the Crimean war, she decided to communicate the miserable conditions she witnessed, creating pioneering using data visualisations to make her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picture containing text, person, person, black&#10;&#10;Description automatically generated">
            <a:extLst>
              <a:ext uri="{FF2B5EF4-FFF2-40B4-BE49-F238E27FC236}">
                <a16:creationId xmlns:a16="http://schemas.microsoft.com/office/drawing/2014/main" id="{DB1B18D4-B768-2F4A-B511-9E903BB2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6" y="269692"/>
            <a:ext cx="3847609" cy="342531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57E751A-4F84-4749-BECF-A567F4C4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5" y="3933644"/>
            <a:ext cx="3847609" cy="24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your first website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C687C2-D06D-BAAB-4C5D-BFCACC2E8163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Charting principles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A9D7-D224-E0C2-9353-617FBD4DC799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82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375107" y="268941"/>
            <a:ext cx="495889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John Snow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John Snow was an English physician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Studied 1854 cholera epidemic in London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Founding father of epidemiology, a branch of medicine that studies the contraction, spreading and control of disease.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Data pioneer, using carefully plotted maps to solve a problem that had defeated scientists of his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Story of the Broad Street pump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D2C30B52-410C-704F-B61B-E0FE7C32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90" y="179294"/>
            <a:ext cx="2115671" cy="2115671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040D11-FACC-4F46-85F9-A23075544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4" y="2454481"/>
            <a:ext cx="4152931" cy="4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563366" y="379572"/>
            <a:ext cx="553263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Edward Tufte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American statistician and graphic design theorist.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Visual Display of Quantitative Information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, April 1983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Primary message: designers didn’t have to sacrifice mathematical accuracy in the quest for elegance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“data-ink ratio”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to measure the proportion of a given graphic which was simply illustration rather than a representation of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He questioned the “data density” of graphics. And for those graphics which his disliked most coined a new word: “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chartjunk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BE6C3631-4C1B-F947-A03E-5992D4F3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21" y="1210568"/>
            <a:ext cx="3384568" cy="43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9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B5D2D-C4BC-704C-BEFF-2FCC42C6471A}"/>
              </a:ext>
            </a:extLst>
          </p:cNvPr>
          <p:cNvSpPr/>
          <p:nvPr/>
        </p:nvSpPr>
        <p:spPr>
          <a:xfrm>
            <a:off x="545435" y="424520"/>
            <a:ext cx="7545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Anatomy of a good chart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6A5FFF-6C72-F041-A95A-D992640D6815}"/>
              </a:ext>
            </a:extLst>
          </p:cNvPr>
          <p:cNvGrpSpPr/>
          <p:nvPr/>
        </p:nvGrpSpPr>
        <p:grpSpPr>
          <a:xfrm>
            <a:off x="715766" y="478363"/>
            <a:ext cx="10791623" cy="6379637"/>
            <a:chOff x="786865" y="286798"/>
            <a:chExt cx="10791623" cy="63796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7FEBAD-A788-2942-B192-64DF3AFEAFED}"/>
                </a:ext>
              </a:extLst>
            </p:cNvPr>
            <p:cNvSpPr/>
            <p:nvPr/>
          </p:nvSpPr>
          <p:spPr>
            <a:xfrm>
              <a:off x="884168" y="147003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Circular Std Book" panose="020B0604020101020102" pitchFamily="34" charset="0"/>
                </a:rPr>
                <a:t>Y axis metric included in the title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72EB79E-D8EB-304D-BE47-E6C81F1B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688" y="1579901"/>
              <a:ext cx="3984924" cy="419343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E34FDC-EB45-3346-8B2F-28206007D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1701800"/>
              <a:ext cx="1849888" cy="172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40BB4F-39D3-294D-87F9-778ED9DF2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3808911"/>
              <a:ext cx="1989588" cy="750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6B8E4D-E624-1243-9006-575BD3511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1788" y="4864100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7813C9-DF98-E742-8007-B3A9AEDDE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1594" y="871861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176A03-F0AD-1043-888A-78B865B11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441" y="1850251"/>
              <a:ext cx="2271290" cy="122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65C1FD-4A18-A047-A050-8A39D3D16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5526782"/>
              <a:ext cx="1633628" cy="47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FA1903-A7DA-CF42-93E3-5EAF6F126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888" y="3142121"/>
              <a:ext cx="1896140" cy="10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C01A0A-E3A2-DB44-8650-144D7416EF87}"/>
                </a:ext>
              </a:extLst>
            </p:cNvPr>
            <p:cNvSpPr/>
            <p:nvPr/>
          </p:nvSpPr>
          <p:spPr>
            <a:xfrm>
              <a:off x="786865" y="2789469"/>
              <a:ext cx="17076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Subtitle including extra detail (such as units)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345595-EEF4-FF47-8175-EDDD654FEC40}"/>
                </a:ext>
              </a:extLst>
            </p:cNvPr>
            <p:cNvSpPr/>
            <p:nvPr/>
          </p:nvSpPr>
          <p:spPr>
            <a:xfrm>
              <a:off x="902387" y="433249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Circular Std Book" panose="020B0604020101020102" pitchFamily="34" charset="0"/>
                </a:rPr>
                <a:t>Y axis label not needed because of title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D5E263-B8B1-9A46-BB21-63675AB9038A}"/>
                </a:ext>
              </a:extLst>
            </p:cNvPr>
            <p:cNvSpPr/>
            <p:nvPr/>
          </p:nvSpPr>
          <p:spPr>
            <a:xfrm>
              <a:off x="1167144" y="5743105"/>
              <a:ext cx="19895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Quantitative data should start from zero by default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F18135-6C0F-2D40-9958-6D4A6DDF8388}"/>
                </a:ext>
              </a:extLst>
            </p:cNvPr>
            <p:cNvSpPr/>
            <p:nvPr/>
          </p:nvSpPr>
          <p:spPr>
            <a:xfrm>
              <a:off x="9836292" y="4517159"/>
              <a:ext cx="170763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X axis label not needed because, in most cases, time is obvious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320C9F-76B0-A948-A748-FAFE06C977F5}"/>
                </a:ext>
              </a:extLst>
            </p:cNvPr>
            <p:cNvSpPr/>
            <p:nvPr/>
          </p:nvSpPr>
          <p:spPr>
            <a:xfrm>
              <a:off x="9870854" y="2460380"/>
              <a:ext cx="170763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Eye-catching colour. Make sure colours are consistent across your 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F0EE19-EEFD-6C42-8A12-4FDD87C267EB}"/>
                </a:ext>
              </a:extLst>
            </p:cNvPr>
            <p:cNvSpPr/>
            <p:nvPr/>
          </p:nvSpPr>
          <p:spPr>
            <a:xfrm>
              <a:off x="9470067" y="286798"/>
              <a:ext cx="18573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ircular Std Book" panose="020B0604020101020102" pitchFamily="34" charset="0"/>
                  <a:ea typeface="+mn-ea"/>
                  <a:cs typeface="+mn-cs"/>
                </a:rPr>
                <a:t>Size. The original version of this chart is 300px by 300px. This is perfect for mobile.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9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and advanced analytics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grammar of graphics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Norhteastern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250</a:t>
            </a: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r>
              <a:rPr kumimoji="0" lang="en-GB" sz="1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Bad, Ugly … and Good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Datasaurus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Images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perceived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Sender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Receiver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his foreword to the 1983 English translation Howard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Wainer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called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Bertin's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work,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most important work on graphics since the publication of Playfair's Atlas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74E26-7316-43C4-8F10-3DD1328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1" y="733294"/>
            <a:ext cx="1930317" cy="25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1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1089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William Playfair,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Political Atlas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1785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Jemery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’s HistoryOfIformation.com, 2021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Page opening from Bertin's book">
            <a:extLst>
              <a:ext uri="{FF2B5EF4-FFF2-40B4-BE49-F238E27FC236}">
                <a16:creationId xmlns:a16="http://schemas.microsoft.com/office/drawing/2014/main" id="{8A6F0B92-1D36-4346-9914-D887AC4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9021" r="9721" b="17587"/>
          <a:stretch/>
        </p:blipFill>
        <p:spPr bwMode="auto">
          <a:xfrm>
            <a:off x="7134566" y="1618783"/>
            <a:ext cx="3224984" cy="43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yfair TimeSeries 2">
            <a:extLst>
              <a:ext uri="{FF2B5EF4-FFF2-40B4-BE49-F238E27FC236}">
                <a16:creationId xmlns:a16="http://schemas.microsoft.com/office/drawing/2014/main" id="{72E51298-D937-49D7-8F87-D8AE2DF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615638"/>
            <a:ext cx="5888427" cy="4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semiology of graphics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9B40B-50EF-4E6A-9624-B9BBB93E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11123"/>
          <a:stretch/>
        </p:blipFill>
        <p:spPr bwMode="auto">
          <a:xfrm>
            <a:off x="331891" y="1516699"/>
            <a:ext cx="9033301" cy="4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75820"/>
            <a:ext cx="10515600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encoding variables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Grammar.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45397"/>
            <a:ext cx="26482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ACEFD-D807-4EAE-8BF6-E68CBD70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929"/>
          <a:stretch/>
        </p:blipFill>
        <p:spPr bwMode="auto">
          <a:xfrm>
            <a:off x="6411129" y="1222574"/>
            <a:ext cx="5084031" cy="47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0EBD0-A8C5-44A1-8617-EF544ADE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45186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Position (x2)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 (Saturation)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Texture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endParaRPr lang="en-US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Orientation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Shape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(Time/Animation, Focus, Opacity)</a:t>
            </a:r>
          </a:p>
        </p:txBody>
      </p:sp>
    </p:spTree>
    <p:extLst>
      <p:ext uri="{BB962C8B-B14F-4D97-AF65-F5344CB8AC3E}">
        <p14:creationId xmlns:p14="http://schemas.microsoft.com/office/powerpoint/2010/main" val="1841094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212" y="3205221"/>
            <a:ext cx="6461092" cy="2830205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Levels of Organisation”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31B6F-0503-4915-B593-18FDAF6A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/>
          <a:stretch/>
        </p:blipFill>
        <p:spPr bwMode="auto">
          <a:xfrm>
            <a:off x="147696" y="340079"/>
            <a:ext cx="8832041" cy="56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63D49-287D-4B91-8F06-1F74576B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336" y="563170"/>
            <a:ext cx="3849241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theoretical considerations of semiology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3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7026747" cy="4434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Formalizes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machines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Expresiveness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set of facts is expressible in a visual language if the sentences (i.e.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express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 the facts in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set of data,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only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facts.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Effectiveness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effective than another if the information conveyed by one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readily perceived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 the information in the other visualization.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 and Jock Mackinlay’s presentation at Ohio State University, 2005,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F97DD-BC22-4647-B711-7573051D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1" y="733294"/>
            <a:ext cx="3715656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6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39B92-C184-4CA2-93A5-E37376C2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127" y="1665643"/>
            <a:ext cx="6791325" cy="43148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Mackinlay’s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his experiments with computer graphics, trying to automate and formalize the creation of charts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language/grammar is built on Mackinlay’s work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30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5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2B1C-C3D8-43B7-9590-55F0260C5799}"/>
              </a:ext>
            </a:extLst>
          </p:cNvPr>
          <p:cNvSpPr txBox="1"/>
          <p:nvPr/>
        </p:nvSpPr>
        <p:spPr>
          <a:xfrm>
            <a:off x="1624384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217, 217, 217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1EC9-BCE5-45A7-991C-FCD326263F21}"/>
              </a:ext>
            </a:extLst>
          </p:cNvPr>
          <p:cNvSpPr txBox="1"/>
          <p:nvPr/>
        </p:nvSpPr>
        <p:spPr>
          <a:xfrm>
            <a:off x="7439311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212, 212, 212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C712-B820-490E-ABB4-74EC9EA717FE}"/>
              </a:ext>
            </a:extLst>
          </p:cNvPr>
          <p:cNvSpPr txBox="1"/>
          <p:nvPr/>
        </p:nvSpPr>
        <p:spPr>
          <a:xfrm>
            <a:off x="4447892" y="3592442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&gt; 2 %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2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004A-4E02-774A-8379-E86DA073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26" y="1616363"/>
            <a:ext cx="5189218" cy="47675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5" y="404664"/>
            <a:ext cx="914400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When charts go wrong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right circle larger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920059" y="3294753"/>
            <a:ext cx="1737360" cy="173736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5951813" y="1877433"/>
            <a:ext cx="4572000" cy="4572000"/>
          </a:xfrm>
          <a:prstGeom prst="ellipse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88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top bar longer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39186" y="2507756"/>
            <a:ext cx="9592986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C2C78-CBDE-43CA-AE77-6E0F0E47CB66}"/>
              </a:ext>
            </a:extLst>
          </p:cNvPr>
          <p:cNvSpPr/>
          <p:nvPr/>
        </p:nvSpPr>
        <p:spPr>
          <a:xfrm>
            <a:off x="739186" y="4343785"/>
            <a:ext cx="1371600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D84B8-565E-4293-8235-8B0CAEE149C4}"/>
              </a:ext>
            </a:extLst>
          </p:cNvPr>
          <p:cNvSpPr txBox="1"/>
          <p:nvPr/>
        </p:nvSpPr>
        <p:spPr>
          <a:xfrm>
            <a:off x="11624381" y="6356350"/>
            <a:ext cx="56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1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00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956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42D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2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20CD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3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8" y="2124474"/>
            <a:ext cx="5155422" cy="40002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sensation = </a:t>
            </a: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intensity</a:t>
            </a:r>
            <a:r>
              <a:rPr lang="en-US" baseline="30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exponent</a:t>
            </a: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senses are not linear!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BACFC1-B21D-42B1-B0DF-C7018B18F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1063" r="20742" b="1277"/>
          <a:stretch/>
        </p:blipFill>
        <p:spPr bwMode="auto">
          <a:xfrm>
            <a:off x="5935386" y="1155320"/>
            <a:ext cx="5512683" cy="51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0C160-CBF8-4CBC-AD30-75F8E0E3675F}"/>
              </a:ext>
            </a:extLst>
          </p:cNvPr>
          <p:cNvSpPr txBox="1">
            <a:spLocks/>
          </p:cNvSpPr>
          <p:nvPr/>
        </p:nvSpPr>
        <p:spPr>
          <a:xfrm rot="16200000">
            <a:off x="4991866" y="3876727"/>
            <a:ext cx="2295958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sensation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F4DE1-2AA3-45DE-A34C-EF48281E872E}"/>
              </a:ext>
            </a:extLst>
          </p:cNvPr>
          <p:cNvSpPr txBox="1">
            <a:spLocks/>
          </p:cNvSpPr>
          <p:nvPr/>
        </p:nvSpPr>
        <p:spPr>
          <a:xfrm>
            <a:off x="6990108" y="5606295"/>
            <a:ext cx="2126219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intensity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A5A54-777A-4ABE-A0C8-E1222195F449}"/>
              </a:ext>
            </a:extLst>
          </p:cNvPr>
          <p:cNvSpPr txBox="1">
            <a:spLocks/>
          </p:cNvSpPr>
          <p:nvPr/>
        </p:nvSpPr>
        <p:spPr>
          <a:xfrm rot="16626477">
            <a:off x="6700873" y="172417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shock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0CA0A-48A3-43CF-9D23-C6835CC37E6F}"/>
              </a:ext>
            </a:extLst>
          </p:cNvPr>
          <p:cNvSpPr txBox="1">
            <a:spLocks/>
          </p:cNvSpPr>
          <p:nvPr/>
        </p:nvSpPr>
        <p:spPr>
          <a:xfrm rot="17079145">
            <a:off x="7168725" y="162363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48B4F-CE0B-4795-8E27-99C2EA85BCA3}"/>
              </a:ext>
            </a:extLst>
          </p:cNvPr>
          <p:cNvSpPr txBox="1">
            <a:spLocks/>
          </p:cNvSpPr>
          <p:nvPr/>
        </p:nvSpPr>
        <p:spPr>
          <a:xfrm rot="17642631">
            <a:off x="7779737" y="161541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taste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A419B2-D8C5-405D-934E-0B9772C32EF7}"/>
              </a:ext>
            </a:extLst>
          </p:cNvPr>
          <p:cNvSpPr txBox="1">
            <a:spLocks/>
          </p:cNvSpPr>
          <p:nvPr/>
        </p:nvSpPr>
        <p:spPr>
          <a:xfrm rot="19050842">
            <a:off x="9534626" y="135069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length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256585-41F7-4595-AEA3-11D30A23ADEE}"/>
              </a:ext>
            </a:extLst>
          </p:cNvPr>
          <p:cNvSpPr txBox="1">
            <a:spLocks/>
          </p:cNvSpPr>
          <p:nvPr/>
        </p:nvSpPr>
        <p:spPr>
          <a:xfrm rot="19759725">
            <a:off x="9539438" y="244018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area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B9E1B8-406A-46EB-8B55-53047347FC4E}"/>
              </a:ext>
            </a:extLst>
          </p:cNvPr>
          <p:cNvSpPr txBox="1">
            <a:spLocks/>
          </p:cNvSpPr>
          <p:nvPr/>
        </p:nvSpPr>
        <p:spPr>
          <a:xfrm rot="20141922">
            <a:off x="9534625" y="2886202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volume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A767B7-D8AC-4A82-923B-034CF45F1374}"/>
              </a:ext>
            </a:extLst>
          </p:cNvPr>
          <p:cNvSpPr txBox="1">
            <a:spLocks/>
          </p:cNvSpPr>
          <p:nvPr/>
        </p:nvSpPr>
        <p:spPr>
          <a:xfrm rot="20863880">
            <a:off x="9518279" y="353134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loudness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psychological experiments with human senses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A5E3883-9E16-4188-8B06-6A3000B8E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3"/>
          <a:stretch/>
        </p:blipFill>
        <p:spPr bwMode="auto">
          <a:xfrm>
            <a:off x="246939" y="1489322"/>
            <a:ext cx="7232524" cy="45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11A7C-D790-48E5-B920-C527F35BD3E5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552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When designing visual information use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encodings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information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knowledge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visual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representation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semiology of graphics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 criteria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power law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84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visualization zoo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actual “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A Tour through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 Zoo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5"/>
              </a:rPr>
              <a:t>Financial Times Visual Vocabulary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Vega Edition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of the Visual Vocabulary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 </a:t>
            </a: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7"/>
              </a:rPr>
              <a:t>D3 Graph Gallery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Andy </a:t>
            </a:r>
            <a:r>
              <a:rPr lang="en-US" b="0" i="0" u="sng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Kirks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's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The </a:t>
            </a:r>
            <a:r>
              <a:rPr lang="en-US" b="0" i="0" u="none" strike="noStrike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Chartmaker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 Directory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D795C-21E8-4721-B91E-A5C15A431DEF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Bostock,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Ogievetsky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Tour through the Visualization Zoo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ACM, 2010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35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and advanced analytics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Chart types – code-along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20474-D97E-3A95-51F6-EFFBA34F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var/folders/rf/wfpwdw3d5bz2b5tp_8rc2dhm0000gn/T/com.microsoft.Powerpoint/WebArchiveCopyPasteTempFiles/p14412">
            <a:extLst>
              <a:ext uri="{FF2B5EF4-FFF2-40B4-BE49-F238E27FC236}">
                <a16:creationId xmlns:a16="http://schemas.microsoft.com/office/drawing/2014/main" id="{6EFE7719-531B-3342-9409-D72AF770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665" y="260648"/>
            <a:ext cx="4586671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99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73377-15D8-8B45-805B-789F46F6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60648"/>
            <a:ext cx="521969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A82B0-14DC-574B-958E-AE7C05183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3" y="836712"/>
            <a:ext cx="715893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6CB78-A287-C948-A516-1D97C4CB3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16632"/>
            <a:ext cx="5836127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7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2278</Words>
  <Application>Microsoft Office PowerPoint</Application>
  <PresentationFormat>Widescreen</PresentationFormat>
  <Paragraphs>297</Paragraphs>
  <Slides>59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Abadi Extra Light</vt:lpstr>
      <vt:lpstr>Arial</vt:lpstr>
      <vt:lpstr>Calibri</vt:lpstr>
      <vt:lpstr>Calibri Light</vt:lpstr>
      <vt:lpstr>Circular Std Black</vt:lpstr>
      <vt:lpstr>Circular Std Book</vt:lpstr>
      <vt:lpstr>DDG_ProximaNova</vt:lpstr>
      <vt:lpstr>Futura Medium</vt:lpstr>
      <vt:lpstr>inherit</vt:lpstr>
      <vt:lpstr>Times New Roman</vt:lpstr>
      <vt:lpstr>Office Theme</vt:lpstr>
      <vt:lpstr>1_Office Theme</vt:lpstr>
      <vt:lpstr>5_Custom Design</vt:lpstr>
      <vt:lpstr>2_Office Theme</vt:lpstr>
      <vt:lpstr>PowerPoint Presentation</vt:lpstr>
      <vt:lpstr>Session 1. Building your first website</vt:lpstr>
      <vt:lpstr>Session 1. Building your first website</vt:lpstr>
      <vt:lpstr>Bad, Ugly … and Good.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worked examples. What is wrong here? And how can we improve things?</vt:lpstr>
      <vt:lpstr>PowerPoint Presentation</vt:lpstr>
      <vt:lpstr>PowerPoint Presentation</vt:lpstr>
      <vt:lpstr>The same data  Different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Dataviz heroes. Playfair, Nightingale and other pioneers</vt:lpstr>
      <vt:lpstr>PowerPoint Presentation</vt:lpstr>
      <vt:lpstr>Politics and trade.</vt:lpstr>
      <vt:lpstr>Real wages.</vt:lpstr>
      <vt:lpstr>PowerPoint Presentation</vt:lpstr>
      <vt:lpstr>PowerPoint Presentation</vt:lpstr>
      <vt:lpstr>PowerPoint Presentation</vt:lpstr>
      <vt:lpstr>PowerPoint Presentation</vt:lpstr>
      <vt:lpstr>Session 4. Visualisation and advanced analytics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PowerPoint Presentation</vt:lpstr>
      <vt:lpstr>Big Data. Big Responsibility.</vt:lpstr>
      <vt:lpstr>Visual language is a sign system.</vt:lpstr>
      <vt:lpstr>Visual language is a sign system.</vt:lpstr>
      <vt:lpstr>Bertin’s semiology of graphics.</vt:lpstr>
      <vt:lpstr>Visual encoding variables. Visual Grammar.</vt:lpstr>
      <vt:lpstr>Bertin’s   “Levels of Organisation”</vt:lpstr>
      <vt:lpstr>Mackinlay design criteria.</vt:lpstr>
      <vt:lpstr>Mackinlay design criteria.</vt:lpstr>
      <vt:lpstr>Which square is lighter?</vt:lpstr>
      <vt:lpstr>Which square is lighter?</vt:lpstr>
      <vt:lpstr>How many times is the right circle larger?</vt:lpstr>
      <vt:lpstr>How many times is the top bar longer?</vt:lpstr>
      <vt:lpstr>What colour do you see?</vt:lpstr>
      <vt:lpstr>What colour do you see?</vt:lpstr>
      <vt:lpstr>What colour do you see?</vt:lpstr>
      <vt:lpstr>Stevens’ power law.</vt:lpstr>
      <vt:lpstr>Stevens’ power law.</vt:lpstr>
      <vt:lpstr>Visual language is a sign system.</vt:lpstr>
      <vt:lpstr>Data visualization zoo.</vt:lpstr>
      <vt:lpstr>Session 4. Visualisation and advanced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74</cp:revision>
  <dcterms:created xsi:type="dcterms:W3CDTF">2021-07-20T09:12:48Z</dcterms:created>
  <dcterms:modified xsi:type="dcterms:W3CDTF">2024-01-31T10:30:15Z</dcterms:modified>
</cp:coreProperties>
</file>